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94" d="100"/>
          <a:sy n="94" d="100"/>
        </p:scale>
        <p:origin x="-474" y="-108"/>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833120"/>
            <a:ext cx="7415927" cy="2722086"/>
          </a:xfrm>
          <a:prstGeom prst="rect">
            <a:avLst/>
          </a:prstGeom>
          <a:noFill/>
          <a:ln/>
        </p:spPr>
        <p:txBody>
          <a:bodyPr wrap="square" rtlCol="0" anchor="t"/>
          <a:lstStyle/>
          <a:p>
            <a:pPr marL="0" indent="0">
              <a:lnSpc>
                <a:spcPts val="7621"/>
              </a:lnSpc>
              <a:buNone/>
            </a:pPr>
            <a:r>
              <a:rPr lang="en-US" sz="6097" dirty="0">
                <a:solidFill>
                  <a:srgbClr val="F5F0F0"/>
                </a:solidFill>
                <a:latin typeface="adonis-web" pitchFamily="34" charset="0"/>
                <a:ea typeface="adonis-web" pitchFamily="34" charset="-122"/>
                <a:cs typeface="adonis-web" pitchFamily="34" charset="-120"/>
              </a:rPr>
              <a:t>Introduction to Serverless Computing</a:t>
            </a:r>
            <a:endParaRPr lang="en-US" sz="6097" dirty="0"/>
          </a:p>
        </p:txBody>
      </p:sp>
      <p:sp>
        <p:nvSpPr>
          <p:cNvPr id="6" name="Text 2"/>
          <p:cNvSpPr/>
          <p:nvPr/>
        </p:nvSpPr>
        <p:spPr>
          <a:xfrm>
            <a:off x="864037" y="3925491"/>
            <a:ext cx="7415927" cy="197524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Serverless computing is a cloud-based execution model that allows developers to build and run applications without the need to manage servers. Instead, the cloud provider handles the provisioning, scaling, and management of the underlying infrastructure, enabling developers to focus solely on writing and deploying their application code.</a:t>
            </a:r>
            <a:endParaRPr lang="en-US" sz="1944" dirty="0"/>
          </a:p>
        </p:txBody>
      </p:sp>
      <p:sp>
        <p:nvSpPr>
          <p:cNvPr id="7" name="Shape 3"/>
          <p:cNvSpPr/>
          <p:nvPr/>
        </p:nvSpPr>
        <p:spPr>
          <a:xfrm>
            <a:off x="864037" y="6196846"/>
            <a:ext cx="394930" cy="394930"/>
          </a:xfrm>
          <a:prstGeom prst="roundRect">
            <a:avLst>
              <a:gd name="adj" fmla="val 23151155"/>
            </a:avLst>
          </a:prstGeom>
          <a:solidFill>
            <a:srgbClr val="C24374"/>
          </a:solidFill>
          <a:ln w="7620">
            <a:solidFill>
              <a:srgbClr val="FFFFFF"/>
            </a:solidFill>
            <a:prstDash val="solid"/>
          </a:ln>
        </p:spPr>
      </p:sp>
      <p:sp>
        <p:nvSpPr>
          <p:cNvPr id="8" name="Text 4"/>
          <p:cNvSpPr/>
          <p:nvPr/>
        </p:nvSpPr>
        <p:spPr>
          <a:xfrm>
            <a:off x="1004768" y="6345555"/>
            <a:ext cx="113467" cy="97512"/>
          </a:xfrm>
          <a:prstGeom prst="rect">
            <a:avLst/>
          </a:prstGeom>
          <a:noFill/>
          <a:ln/>
        </p:spPr>
        <p:txBody>
          <a:bodyPr wrap="none" rtlCol="0" anchor="t"/>
          <a:lstStyle/>
          <a:p>
            <a:pPr marL="0" indent="0" algn="ctr">
              <a:lnSpc>
                <a:spcPts val="768"/>
              </a:lnSpc>
              <a:buNone/>
            </a:pPr>
            <a:r>
              <a:rPr lang="en-US" sz="768" dirty="0">
                <a:solidFill>
                  <a:srgbClr val="FFFFFF"/>
                </a:solidFill>
                <a:latin typeface="adonis-web" pitchFamily="34" charset="0"/>
                <a:ea typeface="adonis-web" pitchFamily="34" charset="-122"/>
                <a:cs typeface="adonis-web" pitchFamily="34" charset="-120"/>
              </a:rPr>
              <a:t>sr</a:t>
            </a:r>
            <a:endParaRPr lang="en-US" sz="768" dirty="0"/>
          </a:p>
        </p:txBody>
      </p:sp>
      <p:sp>
        <p:nvSpPr>
          <p:cNvPr id="9" name="Text 5"/>
          <p:cNvSpPr/>
          <p:nvPr/>
        </p:nvSpPr>
        <p:spPr>
          <a:xfrm>
            <a:off x="1382316" y="6178391"/>
            <a:ext cx="2752804" cy="431959"/>
          </a:xfrm>
          <a:prstGeom prst="rect">
            <a:avLst/>
          </a:prstGeom>
          <a:noFill/>
          <a:ln/>
        </p:spPr>
        <p:txBody>
          <a:bodyPr wrap="none" rtlCol="0" anchor="t"/>
          <a:lstStyle/>
          <a:p>
            <a:pPr marL="0" indent="0" algn="l">
              <a:lnSpc>
                <a:spcPts val="3402"/>
              </a:lnSpc>
              <a:buNone/>
            </a:pPr>
            <a:r>
              <a:rPr lang="en-US" sz="2430" b="1" dirty="0">
                <a:solidFill>
                  <a:srgbClr val="E2E6E9"/>
                </a:solidFill>
                <a:latin typeface="adonis-web" pitchFamily="34" charset="0"/>
                <a:ea typeface="adonis-web" pitchFamily="34" charset="-122"/>
                <a:cs typeface="adonis-web" pitchFamily="34" charset="-120"/>
              </a:rPr>
              <a:t>by </a:t>
            </a:r>
            <a:r>
              <a:rPr lang="en-US" sz="2430" b="1" smtClean="0">
                <a:solidFill>
                  <a:srgbClr val="E2E6E9"/>
                </a:solidFill>
                <a:latin typeface="adonis-web" pitchFamily="34" charset="0"/>
                <a:ea typeface="adonis-web" pitchFamily="34" charset="-122"/>
                <a:cs typeface="adonis-web" pitchFamily="34" charset="-120"/>
              </a:rPr>
              <a:t>kamalini</a:t>
            </a:r>
            <a:endParaRPr lang="en-US" sz="2430"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974056"/>
            <a:ext cx="7415927" cy="1935956"/>
          </a:xfrm>
          <a:prstGeom prst="rect">
            <a:avLst/>
          </a:prstGeom>
          <a:noFill/>
          <a:ln/>
        </p:spPr>
        <p:txBody>
          <a:bodyPr wrap="square" rtlCol="0" anchor="t"/>
          <a:lstStyle/>
          <a:p>
            <a:pPr marL="0" indent="0">
              <a:lnSpc>
                <a:spcPts val="7621"/>
              </a:lnSpc>
              <a:buNone/>
            </a:pPr>
            <a:r>
              <a:rPr lang="en-US" sz="6097" dirty="0">
                <a:solidFill>
                  <a:srgbClr val="F5F0F0"/>
                </a:solidFill>
                <a:latin typeface="adonis-web" pitchFamily="34" charset="0"/>
                <a:ea typeface="adonis-web" pitchFamily="34" charset="-122"/>
                <a:cs typeface="adonis-web" pitchFamily="34" charset="-120"/>
              </a:rPr>
              <a:t>Conclusion and Future Trends in Serverless</a:t>
            </a:r>
            <a:endParaRPr lang="en-US" sz="6097" dirty="0"/>
          </a:p>
        </p:txBody>
      </p:sp>
      <p:sp>
        <p:nvSpPr>
          <p:cNvPr id="6" name="Text 2"/>
          <p:cNvSpPr/>
          <p:nvPr/>
        </p:nvSpPr>
        <p:spPr>
          <a:xfrm>
            <a:off x="864037" y="4280297"/>
            <a:ext cx="7415927" cy="197524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As serverless computing continues to evolve, organizations can expect even greater advancements in scalability, cost-efficiency, and developer productivity. Emerging trends like serverless containers, edge computing, and AI-powered functions will further revolutionize the way we build and deploy applications in the cloud.</a:t>
            </a:r>
            <a:endParaRPr lang="en-US" sz="1944"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09151A">
              <a:alpha val="75000"/>
            </a:srgbClr>
          </a:solidFill>
          <a:ln/>
        </p:spPr>
      </p:sp>
      <p:sp>
        <p:nvSpPr>
          <p:cNvPr id="4" name="Text 1"/>
          <p:cNvSpPr/>
          <p:nvPr/>
        </p:nvSpPr>
        <p:spPr>
          <a:xfrm>
            <a:off x="1377553" y="657582"/>
            <a:ext cx="7933730" cy="679371"/>
          </a:xfrm>
          <a:prstGeom prst="rect">
            <a:avLst/>
          </a:prstGeom>
          <a:noFill/>
          <a:ln/>
        </p:spPr>
        <p:txBody>
          <a:bodyPr wrap="none" rtlCol="0" anchor="t"/>
          <a:lstStyle/>
          <a:p>
            <a:pPr marL="0" indent="0">
              <a:lnSpc>
                <a:spcPts val="5349"/>
              </a:lnSpc>
              <a:buNone/>
            </a:pPr>
            <a:r>
              <a:rPr lang="en-US" sz="4279" dirty="0">
                <a:solidFill>
                  <a:srgbClr val="F5F0F0"/>
                </a:solidFill>
                <a:latin typeface="adonis-web" pitchFamily="34" charset="0"/>
                <a:ea typeface="adonis-web" pitchFamily="34" charset="-122"/>
                <a:cs typeface="adonis-web" pitchFamily="34" charset="-120"/>
              </a:rPr>
              <a:t>Benefits of Serverless Architecture</a:t>
            </a:r>
            <a:endParaRPr lang="en-US" sz="4279" dirty="0"/>
          </a:p>
        </p:txBody>
      </p:sp>
      <p:pic>
        <p:nvPicPr>
          <p:cNvPr id="5" name="Image 1" descr="preencoded.png"/>
          <p:cNvPicPr>
            <a:picLocks noChangeAspect="1"/>
          </p:cNvPicPr>
          <p:nvPr/>
        </p:nvPicPr>
        <p:blipFill>
          <a:blip r:embed="rId4"/>
          <a:stretch>
            <a:fillRect/>
          </a:stretch>
        </p:blipFill>
        <p:spPr>
          <a:xfrm>
            <a:off x="1377553" y="1815227"/>
            <a:ext cx="3719274" cy="2298621"/>
          </a:xfrm>
          <a:prstGeom prst="rect">
            <a:avLst/>
          </a:prstGeom>
        </p:spPr>
      </p:pic>
      <p:sp>
        <p:nvSpPr>
          <p:cNvPr id="6" name="Text 2"/>
          <p:cNvSpPr/>
          <p:nvPr/>
        </p:nvSpPr>
        <p:spPr>
          <a:xfrm>
            <a:off x="1377553" y="4412694"/>
            <a:ext cx="3719274" cy="679133"/>
          </a:xfrm>
          <a:prstGeom prst="rect">
            <a:avLst/>
          </a:prstGeom>
          <a:noFill/>
          <a:ln/>
        </p:spPr>
        <p:txBody>
          <a:bodyPr wrap="square" rtlCol="0" anchor="t"/>
          <a:lstStyle/>
          <a:p>
            <a:pPr marL="0" indent="0" algn="l">
              <a:lnSpc>
                <a:spcPts val="2675"/>
              </a:lnSpc>
              <a:buNone/>
            </a:pPr>
            <a:r>
              <a:rPr lang="en-US" sz="2140" dirty="0">
                <a:solidFill>
                  <a:srgbClr val="E2E6E9"/>
                </a:solidFill>
                <a:latin typeface="adonis-web" pitchFamily="34" charset="0"/>
                <a:ea typeface="adonis-web" pitchFamily="34" charset="-122"/>
                <a:cs typeface="adonis-web" pitchFamily="34" charset="-120"/>
              </a:rPr>
              <a:t>Reduced Infrastructure Management</a:t>
            </a:r>
            <a:endParaRPr lang="en-US" sz="2140" dirty="0"/>
          </a:p>
        </p:txBody>
      </p:sp>
      <p:sp>
        <p:nvSpPr>
          <p:cNvPr id="7" name="Text 3"/>
          <p:cNvSpPr/>
          <p:nvPr/>
        </p:nvSpPr>
        <p:spPr>
          <a:xfrm>
            <a:off x="1377553" y="5235297"/>
            <a:ext cx="3719274" cy="1913334"/>
          </a:xfrm>
          <a:prstGeom prst="rect">
            <a:avLst/>
          </a:prstGeom>
          <a:noFill/>
          <a:ln/>
        </p:spPr>
        <p:txBody>
          <a:bodyPr wrap="square" rtlCol="0" anchor="t"/>
          <a:lstStyle/>
          <a:p>
            <a:pPr marL="0" indent="0" algn="l">
              <a:lnSpc>
                <a:spcPts val="3013"/>
              </a:lnSpc>
              <a:buNone/>
            </a:pPr>
            <a:r>
              <a:rPr lang="en-US" sz="1883" dirty="0">
                <a:solidFill>
                  <a:srgbClr val="E2E6E9"/>
                </a:solidFill>
                <a:latin typeface="adonis-web" pitchFamily="34" charset="0"/>
                <a:ea typeface="adonis-web" pitchFamily="34" charset="-122"/>
                <a:cs typeface="adonis-web" pitchFamily="34" charset="-120"/>
              </a:rPr>
              <a:t>Serverless computing eliminates the need to provision, maintain, and scale servers, allowing developers to focus solely on writing and deploying their application code.</a:t>
            </a:r>
            <a:endParaRPr lang="en-US" sz="1883" dirty="0"/>
          </a:p>
        </p:txBody>
      </p:sp>
      <p:pic>
        <p:nvPicPr>
          <p:cNvPr id="8" name="Image 2" descr="preencoded.png"/>
          <p:cNvPicPr>
            <a:picLocks noChangeAspect="1"/>
          </p:cNvPicPr>
          <p:nvPr/>
        </p:nvPicPr>
        <p:blipFill>
          <a:blip r:embed="rId5"/>
          <a:stretch>
            <a:fillRect/>
          </a:stretch>
        </p:blipFill>
        <p:spPr>
          <a:xfrm>
            <a:off x="5455444" y="1815227"/>
            <a:ext cx="3719393" cy="2298740"/>
          </a:xfrm>
          <a:prstGeom prst="rect">
            <a:avLst/>
          </a:prstGeom>
        </p:spPr>
      </p:pic>
      <p:sp>
        <p:nvSpPr>
          <p:cNvPr id="9" name="Text 4"/>
          <p:cNvSpPr/>
          <p:nvPr/>
        </p:nvSpPr>
        <p:spPr>
          <a:xfrm>
            <a:off x="5455444" y="4412813"/>
            <a:ext cx="2717363" cy="339566"/>
          </a:xfrm>
          <a:prstGeom prst="rect">
            <a:avLst/>
          </a:prstGeom>
          <a:noFill/>
          <a:ln/>
        </p:spPr>
        <p:txBody>
          <a:bodyPr wrap="none" rtlCol="0" anchor="t"/>
          <a:lstStyle/>
          <a:p>
            <a:pPr marL="0" indent="0" algn="l">
              <a:lnSpc>
                <a:spcPts val="2675"/>
              </a:lnSpc>
              <a:buNone/>
            </a:pPr>
            <a:r>
              <a:rPr lang="en-US" sz="2140" dirty="0">
                <a:solidFill>
                  <a:srgbClr val="E2E6E9"/>
                </a:solidFill>
                <a:latin typeface="adonis-web" pitchFamily="34" charset="0"/>
                <a:ea typeface="adonis-web" pitchFamily="34" charset="-122"/>
                <a:cs typeface="adonis-web" pitchFamily="34" charset="-120"/>
              </a:rPr>
              <a:t>Automatic Scalability</a:t>
            </a:r>
            <a:endParaRPr lang="en-US" sz="2140" dirty="0"/>
          </a:p>
        </p:txBody>
      </p:sp>
      <p:sp>
        <p:nvSpPr>
          <p:cNvPr id="10" name="Text 5"/>
          <p:cNvSpPr/>
          <p:nvPr/>
        </p:nvSpPr>
        <p:spPr>
          <a:xfrm>
            <a:off x="5455444" y="4895850"/>
            <a:ext cx="3719393" cy="1913334"/>
          </a:xfrm>
          <a:prstGeom prst="rect">
            <a:avLst/>
          </a:prstGeom>
          <a:noFill/>
          <a:ln/>
        </p:spPr>
        <p:txBody>
          <a:bodyPr wrap="square" rtlCol="0" anchor="t"/>
          <a:lstStyle/>
          <a:p>
            <a:pPr marL="0" indent="0" algn="l">
              <a:lnSpc>
                <a:spcPts val="3013"/>
              </a:lnSpc>
              <a:buNone/>
            </a:pPr>
            <a:r>
              <a:rPr lang="en-US" sz="1883" dirty="0">
                <a:solidFill>
                  <a:srgbClr val="E2E6E9"/>
                </a:solidFill>
                <a:latin typeface="adonis-web" pitchFamily="34" charset="0"/>
                <a:ea typeface="adonis-web" pitchFamily="34" charset="-122"/>
                <a:cs typeface="adonis-web" pitchFamily="34" charset="-120"/>
              </a:rPr>
              <a:t>Serverless platforms automatically scale resources up and down based on demand, ensuring your application can handle spikes in traffic without manual intervention.</a:t>
            </a:r>
            <a:endParaRPr lang="en-US" sz="1883" dirty="0"/>
          </a:p>
        </p:txBody>
      </p:sp>
      <p:pic>
        <p:nvPicPr>
          <p:cNvPr id="11" name="Image 3" descr="preencoded.png"/>
          <p:cNvPicPr>
            <a:picLocks noChangeAspect="1"/>
          </p:cNvPicPr>
          <p:nvPr/>
        </p:nvPicPr>
        <p:blipFill>
          <a:blip r:embed="rId6"/>
          <a:stretch>
            <a:fillRect/>
          </a:stretch>
        </p:blipFill>
        <p:spPr>
          <a:xfrm>
            <a:off x="9533453" y="1815227"/>
            <a:ext cx="3719393" cy="2298740"/>
          </a:xfrm>
          <a:prstGeom prst="rect">
            <a:avLst/>
          </a:prstGeom>
        </p:spPr>
      </p:pic>
      <p:sp>
        <p:nvSpPr>
          <p:cNvPr id="12" name="Text 6"/>
          <p:cNvSpPr/>
          <p:nvPr/>
        </p:nvSpPr>
        <p:spPr>
          <a:xfrm>
            <a:off x="9533453" y="4412813"/>
            <a:ext cx="2717363" cy="339566"/>
          </a:xfrm>
          <a:prstGeom prst="rect">
            <a:avLst/>
          </a:prstGeom>
          <a:noFill/>
          <a:ln/>
        </p:spPr>
        <p:txBody>
          <a:bodyPr wrap="none" rtlCol="0" anchor="t"/>
          <a:lstStyle/>
          <a:p>
            <a:pPr marL="0" indent="0" algn="l">
              <a:lnSpc>
                <a:spcPts val="2675"/>
              </a:lnSpc>
              <a:buNone/>
            </a:pPr>
            <a:r>
              <a:rPr lang="en-US" sz="2140" dirty="0">
                <a:solidFill>
                  <a:srgbClr val="E2E6E9"/>
                </a:solidFill>
                <a:latin typeface="adonis-web" pitchFamily="34" charset="0"/>
                <a:ea typeface="adonis-web" pitchFamily="34" charset="-122"/>
                <a:cs typeface="adonis-web" pitchFamily="34" charset="-120"/>
              </a:rPr>
              <a:t>Cost Optimization</a:t>
            </a:r>
            <a:endParaRPr lang="en-US" sz="2140" dirty="0"/>
          </a:p>
        </p:txBody>
      </p:sp>
      <p:sp>
        <p:nvSpPr>
          <p:cNvPr id="13" name="Text 7"/>
          <p:cNvSpPr/>
          <p:nvPr/>
        </p:nvSpPr>
        <p:spPr>
          <a:xfrm>
            <a:off x="9533453" y="4895850"/>
            <a:ext cx="3719393" cy="2678668"/>
          </a:xfrm>
          <a:prstGeom prst="rect">
            <a:avLst/>
          </a:prstGeom>
          <a:noFill/>
          <a:ln/>
        </p:spPr>
        <p:txBody>
          <a:bodyPr wrap="square" rtlCol="0" anchor="t"/>
          <a:lstStyle/>
          <a:p>
            <a:pPr marL="0" indent="0" algn="l">
              <a:lnSpc>
                <a:spcPts val="3013"/>
              </a:lnSpc>
              <a:buNone/>
            </a:pPr>
            <a:r>
              <a:rPr lang="en-US" sz="1883" dirty="0">
                <a:solidFill>
                  <a:srgbClr val="E2E6E9"/>
                </a:solidFill>
                <a:latin typeface="adonis-web" pitchFamily="34" charset="0"/>
                <a:ea typeface="adonis-web" pitchFamily="34" charset="-122"/>
                <a:cs typeface="adonis-web" pitchFamily="34" charset="-120"/>
              </a:rPr>
              <a:t>Serverless architectures follow a pay-per-use model, where you only pay for the resources your application consumes, resulting in significant cost savings compared to traditional server-based deployments.</a:t>
            </a:r>
            <a:endParaRPr lang="en-US" sz="1883"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311712"/>
            <a:ext cx="7415927" cy="1402794"/>
          </a:xfrm>
          <a:prstGeom prst="rect">
            <a:avLst/>
          </a:prstGeom>
          <a:noFill/>
          <a:ln/>
        </p:spPr>
        <p:txBody>
          <a:bodyPr wrap="squar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Serverless Functions and Event-Driven Triggers</a:t>
            </a:r>
            <a:endParaRPr lang="en-US" sz="4418" dirty="0"/>
          </a:p>
        </p:txBody>
      </p:sp>
      <p:sp>
        <p:nvSpPr>
          <p:cNvPr id="6" name="Text 2"/>
          <p:cNvSpPr/>
          <p:nvPr/>
        </p:nvSpPr>
        <p:spPr>
          <a:xfrm>
            <a:off x="864037" y="3084790"/>
            <a:ext cx="7415927" cy="197524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Serverless functions, powered by event-driven triggers, are the building blocks of serverless architectures. These functions execute in response to specific events, such as an HTTP request, database update, or message queue notification, without the need to manage underlying servers.</a:t>
            </a:r>
            <a:endParaRPr lang="en-US" sz="1944" dirty="0"/>
          </a:p>
        </p:txBody>
      </p:sp>
      <p:sp>
        <p:nvSpPr>
          <p:cNvPr id="7" name="Text 3"/>
          <p:cNvSpPr/>
          <p:nvPr/>
        </p:nvSpPr>
        <p:spPr>
          <a:xfrm>
            <a:off x="864037" y="5337691"/>
            <a:ext cx="7415927"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By leveraging event-driven triggers, developers can create highly scalable, event-reactive applications that automatically scale up and down based on demand, ensuring optimal performance and cost-efficiency.</a:t>
            </a:r>
            <a:endParaRPr lang="en-US" sz="1944"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533049" y="640913"/>
            <a:ext cx="9707166" cy="661511"/>
          </a:xfrm>
          <a:prstGeom prst="rect">
            <a:avLst/>
          </a:prstGeom>
          <a:noFill/>
          <a:ln/>
        </p:spPr>
        <p:txBody>
          <a:bodyPr wrap="none" rtlCol="0" anchor="t"/>
          <a:lstStyle/>
          <a:p>
            <a:pPr marL="0" indent="0">
              <a:lnSpc>
                <a:spcPts val="5209"/>
              </a:lnSpc>
              <a:buNone/>
            </a:pPr>
            <a:r>
              <a:rPr lang="en-US" sz="4167" dirty="0">
                <a:solidFill>
                  <a:srgbClr val="F5F0F0"/>
                </a:solidFill>
                <a:latin typeface="adonis-web" pitchFamily="34" charset="0"/>
                <a:ea typeface="adonis-web" pitchFamily="34" charset="-122"/>
                <a:cs typeface="adonis-web" pitchFamily="34" charset="-120"/>
              </a:rPr>
              <a:t>Serverless Databases and Storage Solutions</a:t>
            </a:r>
            <a:endParaRPr lang="en-US" sz="4167" dirty="0"/>
          </a:p>
        </p:txBody>
      </p:sp>
      <p:sp>
        <p:nvSpPr>
          <p:cNvPr id="5" name="Text 2"/>
          <p:cNvSpPr/>
          <p:nvPr/>
        </p:nvSpPr>
        <p:spPr>
          <a:xfrm>
            <a:off x="1533049" y="1861185"/>
            <a:ext cx="5497949" cy="1490186"/>
          </a:xfrm>
          <a:prstGeom prst="rect">
            <a:avLst/>
          </a:prstGeom>
          <a:noFill/>
          <a:ln/>
        </p:spPr>
        <p:txBody>
          <a:bodyPr wrap="square" rtlCol="0" anchor="t"/>
          <a:lstStyle/>
          <a:p>
            <a:pPr marL="0" indent="0">
              <a:lnSpc>
                <a:spcPts val="2934"/>
              </a:lnSpc>
              <a:buNone/>
            </a:pPr>
            <a:r>
              <a:rPr lang="en-US" sz="1834" dirty="0">
                <a:solidFill>
                  <a:srgbClr val="E2E6E9"/>
                </a:solidFill>
                <a:latin typeface="adonis-web" pitchFamily="34" charset="0"/>
                <a:ea typeface="adonis-web" pitchFamily="34" charset="-122"/>
                <a:cs typeface="adonis-web" pitchFamily="34" charset="-120"/>
              </a:rPr>
              <a:t>Serverless platforms offer highly scalable and cost-effective database and storage solutions, allowing you to focus on building your application rather than managing the underlying infrastructure.</a:t>
            </a:r>
            <a:endParaRPr lang="en-US" sz="1834" dirty="0"/>
          </a:p>
        </p:txBody>
      </p:sp>
      <p:sp>
        <p:nvSpPr>
          <p:cNvPr id="6" name="Text 3"/>
          <p:cNvSpPr/>
          <p:nvPr/>
        </p:nvSpPr>
        <p:spPr>
          <a:xfrm>
            <a:off x="1533049" y="3560921"/>
            <a:ext cx="5497949" cy="1490186"/>
          </a:xfrm>
          <a:prstGeom prst="rect">
            <a:avLst/>
          </a:prstGeom>
          <a:noFill/>
          <a:ln/>
        </p:spPr>
        <p:txBody>
          <a:bodyPr wrap="square" rtlCol="0" anchor="t"/>
          <a:lstStyle/>
          <a:p>
            <a:pPr marL="0" indent="0">
              <a:lnSpc>
                <a:spcPts val="2934"/>
              </a:lnSpc>
              <a:buNone/>
            </a:pPr>
            <a:r>
              <a:rPr lang="en-US" sz="1834" dirty="0">
                <a:solidFill>
                  <a:srgbClr val="E2E6E9"/>
                </a:solidFill>
                <a:latin typeface="adonis-web" pitchFamily="34" charset="0"/>
                <a:ea typeface="adonis-web" pitchFamily="34" charset="-122"/>
                <a:cs typeface="adonis-web" pitchFamily="34" charset="-120"/>
              </a:rPr>
              <a:t>Serverless databases like Amazon DynamoDB and Google Firestore automatically scale up and down based on demand, ensuring your data is always available without the need for manual provisioning or scaling.</a:t>
            </a:r>
            <a:endParaRPr lang="en-US" sz="1834" dirty="0"/>
          </a:p>
        </p:txBody>
      </p:sp>
      <p:sp>
        <p:nvSpPr>
          <p:cNvPr id="7" name="Text 4"/>
          <p:cNvSpPr/>
          <p:nvPr/>
        </p:nvSpPr>
        <p:spPr>
          <a:xfrm>
            <a:off x="1533049" y="5260658"/>
            <a:ext cx="5497949" cy="1490186"/>
          </a:xfrm>
          <a:prstGeom prst="rect">
            <a:avLst/>
          </a:prstGeom>
          <a:noFill/>
          <a:ln/>
        </p:spPr>
        <p:txBody>
          <a:bodyPr wrap="square" rtlCol="0" anchor="t"/>
          <a:lstStyle/>
          <a:p>
            <a:pPr marL="0" indent="0">
              <a:lnSpc>
                <a:spcPts val="2934"/>
              </a:lnSpc>
              <a:buNone/>
            </a:pPr>
            <a:r>
              <a:rPr lang="en-US" sz="1834" dirty="0">
                <a:solidFill>
                  <a:srgbClr val="E2E6E9"/>
                </a:solidFill>
                <a:latin typeface="adonis-web" pitchFamily="34" charset="0"/>
                <a:ea typeface="adonis-web" pitchFamily="34" charset="-122"/>
                <a:cs typeface="adonis-web" pitchFamily="34" charset="-120"/>
              </a:rPr>
              <a:t>Serverless storage solutions like Amazon S3 and Google Cloud Storage provide virtually unlimited capacity and durability, making them ideal for storing application assets, user-generated content, and large datasets.</a:t>
            </a:r>
            <a:endParaRPr lang="en-US" sz="1834" dirty="0"/>
          </a:p>
        </p:txBody>
      </p:sp>
      <p:pic>
        <p:nvPicPr>
          <p:cNvPr id="8" name="Image 1" descr="preencoded.png"/>
          <p:cNvPicPr>
            <a:picLocks noChangeAspect="1"/>
          </p:cNvPicPr>
          <p:nvPr/>
        </p:nvPicPr>
        <p:blipFill>
          <a:blip r:embed="rId4"/>
          <a:stretch>
            <a:fillRect/>
          </a:stretch>
        </p:blipFill>
        <p:spPr>
          <a:xfrm>
            <a:off x="7606784" y="1913572"/>
            <a:ext cx="5497949" cy="5413058"/>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114187"/>
            <a:ext cx="7415927" cy="1402794"/>
          </a:xfrm>
          <a:prstGeom prst="rect">
            <a:avLst/>
          </a:prstGeom>
          <a:noFill/>
          <a:ln/>
        </p:spPr>
        <p:txBody>
          <a:bodyPr wrap="squar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Serverless Monitoring and Logging</a:t>
            </a:r>
            <a:endParaRPr lang="en-US" sz="4418" dirty="0"/>
          </a:p>
        </p:txBody>
      </p:sp>
      <p:sp>
        <p:nvSpPr>
          <p:cNvPr id="6" name="Text 2"/>
          <p:cNvSpPr/>
          <p:nvPr/>
        </p:nvSpPr>
        <p:spPr>
          <a:xfrm>
            <a:off x="864037" y="2887266"/>
            <a:ext cx="7415927" cy="197524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Serverless architectures require robust monitoring and logging solutions to ensure visibility and control over your applications. Serverless platforms integrate with powerful monitoring services that track key metrics, errors, and performance data, providing deep insights into the health and behavior of your serverless functions.</a:t>
            </a:r>
            <a:endParaRPr lang="en-US" sz="1944" dirty="0"/>
          </a:p>
        </p:txBody>
      </p:sp>
      <p:sp>
        <p:nvSpPr>
          <p:cNvPr id="7" name="Text 3"/>
          <p:cNvSpPr/>
          <p:nvPr/>
        </p:nvSpPr>
        <p:spPr>
          <a:xfrm>
            <a:off x="864037" y="5140166"/>
            <a:ext cx="7415927" cy="1975247"/>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Comprehensive logging capabilities enable you to troubleshoot issues, analyze user activity, and monitor the overall performance of your serverless environment. These logs can be seamlessly integrated with centralized logging platforms for end-to-end visibility across your entire infrastructure.</a:t>
            </a:r>
            <a:endParaRPr lang="en-US" sz="1944"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694134"/>
            <a:ext cx="8178641"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Serverless Security Considerations</a:t>
            </a:r>
            <a:endParaRPr lang="en-US" sz="4418" dirty="0"/>
          </a:p>
        </p:txBody>
      </p:sp>
      <p:pic>
        <p:nvPicPr>
          <p:cNvPr id="5" name="Image 1" descr="preencoded.png"/>
          <p:cNvPicPr>
            <a:picLocks noChangeAspect="1"/>
          </p:cNvPicPr>
          <p:nvPr/>
        </p:nvPicPr>
        <p:blipFill>
          <a:blip r:embed="rId4"/>
          <a:stretch>
            <a:fillRect/>
          </a:stretch>
        </p:blipFill>
        <p:spPr>
          <a:xfrm>
            <a:off x="1185029" y="1889284"/>
            <a:ext cx="2787253" cy="1722596"/>
          </a:xfrm>
          <a:prstGeom prst="rect">
            <a:avLst/>
          </a:prstGeom>
        </p:spPr>
      </p:pic>
      <p:sp>
        <p:nvSpPr>
          <p:cNvPr id="6" name="Text 2"/>
          <p:cNvSpPr/>
          <p:nvPr/>
        </p:nvSpPr>
        <p:spPr>
          <a:xfrm>
            <a:off x="1185029" y="3920490"/>
            <a:ext cx="2787253" cy="701278"/>
          </a:xfrm>
          <a:prstGeom prst="rect">
            <a:avLst/>
          </a:prstGeom>
          <a:noFill/>
          <a:ln/>
        </p:spPr>
        <p:txBody>
          <a:bodyPr wrap="square" rtlCol="0" anchor="t"/>
          <a:lstStyle/>
          <a:p>
            <a:pPr marL="0" indent="0" algn="l">
              <a:lnSpc>
                <a:spcPts val="2761"/>
              </a:lnSpc>
              <a:buNone/>
            </a:pPr>
            <a:r>
              <a:rPr lang="en-US" sz="2209" dirty="0">
                <a:solidFill>
                  <a:srgbClr val="E2E6E9"/>
                </a:solidFill>
                <a:latin typeface="adonis-web" pitchFamily="34" charset="0"/>
                <a:ea typeface="adonis-web" pitchFamily="34" charset="-122"/>
                <a:cs typeface="adonis-web" pitchFamily="34" charset="-120"/>
              </a:rPr>
              <a:t>Identity and Access Management</a:t>
            </a:r>
            <a:endParaRPr lang="en-US" sz="2209" dirty="0"/>
          </a:p>
        </p:txBody>
      </p:sp>
      <p:sp>
        <p:nvSpPr>
          <p:cNvPr id="7" name="Text 3"/>
          <p:cNvSpPr/>
          <p:nvPr/>
        </p:nvSpPr>
        <p:spPr>
          <a:xfrm>
            <a:off x="1185029" y="4769882"/>
            <a:ext cx="2787253" cy="2765346"/>
          </a:xfrm>
          <a:prstGeom prst="rect">
            <a:avLst/>
          </a:prstGeom>
          <a:noFill/>
          <a:ln/>
        </p:spPr>
        <p:txBody>
          <a:bodyPr wrap="square" rtlCol="0" anchor="t"/>
          <a:lstStyle/>
          <a:p>
            <a:pPr marL="0" indent="0" algn="l">
              <a:lnSpc>
                <a:spcPts val="3110"/>
              </a:lnSpc>
              <a:buNone/>
            </a:pPr>
            <a:r>
              <a:rPr lang="en-US" sz="1944" dirty="0">
                <a:solidFill>
                  <a:srgbClr val="E2E6E9"/>
                </a:solidFill>
                <a:latin typeface="adonis-web" pitchFamily="34" charset="0"/>
                <a:ea typeface="adonis-web" pitchFamily="34" charset="-122"/>
                <a:cs typeface="adonis-web" pitchFamily="34" charset="-120"/>
              </a:rPr>
              <a:t>Implement robust identity and access controls to ensure only authorized users and services can interact with your serverless functions and resources.</a:t>
            </a:r>
            <a:endParaRPr lang="en-US" sz="1944" dirty="0"/>
          </a:p>
        </p:txBody>
      </p:sp>
      <p:pic>
        <p:nvPicPr>
          <p:cNvPr id="8" name="Image 2" descr="preencoded.png"/>
          <p:cNvPicPr>
            <a:picLocks noChangeAspect="1"/>
          </p:cNvPicPr>
          <p:nvPr/>
        </p:nvPicPr>
        <p:blipFill>
          <a:blip r:embed="rId5"/>
          <a:stretch>
            <a:fillRect/>
          </a:stretch>
        </p:blipFill>
        <p:spPr>
          <a:xfrm>
            <a:off x="4342567" y="1889284"/>
            <a:ext cx="2787372" cy="1722715"/>
          </a:xfrm>
          <a:prstGeom prst="rect">
            <a:avLst/>
          </a:prstGeom>
        </p:spPr>
      </p:pic>
      <p:sp>
        <p:nvSpPr>
          <p:cNvPr id="9" name="Text 4"/>
          <p:cNvSpPr/>
          <p:nvPr/>
        </p:nvSpPr>
        <p:spPr>
          <a:xfrm>
            <a:off x="4342567" y="3920609"/>
            <a:ext cx="2787372" cy="350639"/>
          </a:xfrm>
          <a:prstGeom prst="rect">
            <a:avLst/>
          </a:prstGeom>
          <a:noFill/>
          <a:ln/>
        </p:spPr>
        <p:txBody>
          <a:bodyPr wrap="none" rtlCol="0" anchor="t"/>
          <a:lstStyle/>
          <a:p>
            <a:pPr marL="0" indent="0" algn="l">
              <a:lnSpc>
                <a:spcPts val="2761"/>
              </a:lnSpc>
              <a:buNone/>
            </a:pPr>
            <a:r>
              <a:rPr lang="en-US" sz="2209" dirty="0">
                <a:solidFill>
                  <a:srgbClr val="E2E6E9"/>
                </a:solidFill>
                <a:latin typeface="adonis-web" pitchFamily="34" charset="0"/>
                <a:ea typeface="adonis-web" pitchFamily="34" charset="-122"/>
                <a:cs typeface="adonis-web" pitchFamily="34" charset="-120"/>
              </a:rPr>
              <a:t>Data Encryption</a:t>
            </a:r>
            <a:endParaRPr lang="en-US" sz="2209" dirty="0"/>
          </a:p>
        </p:txBody>
      </p:sp>
      <p:sp>
        <p:nvSpPr>
          <p:cNvPr id="10" name="Text 5"/>
          <p:cNvSpPr/>
          <p:nvPr/>
        </p:nvSpPr>
        <p:spPr>
          <a:xfrm>
            <a:off x="4342567" y="4419362"/>
            <a:ext cx="2787372" cy="2370296"/>
          </a:xfrm>
          <a:prstGeom prst="rect">
            <a:avLst/>
          </a:prstGeom>
          <a:noFill/>
          <a:ln/>
        </p:spPr>
        <p:txBody>
          <a:bodyPr wrap="square" rtlCol="0" anchor="t"/>
          <a:lstStyle/>
          <a:p>
            <a:pPr marL="0" indent="0" algn="l">
              <a:lnSpc>
                <a:spcPts val="3110"/>
              </a:lnSpc>
              <a:buNone/>
            </a:pPr>
            <a:r>
              <a:rPr lang="en-US" sz="1944" dirty="0">
                <a:solidFill>
                  <a:srgbClr val="E2E6E9"/>
                </a:solidFill>
                <a:latin typeface="adonis-web" pitchFamily="34" charset="0"/>
                <a:ea typeface="adonis-web" pitchFamily="34" charset="-122"/>
                <a:cs typeface="adonis-web" pitchFamily="34" charset="-120"/>
              </a:rPr>
              <a:t>Encrypt data at rest and in transit to protect sensitive information from unauthorized access and comply with industry regulations.</a:t>
            </a:r>
            <a:endParaRPr lang="en-US" sz="1944" dirty="0"/>
          </a:p>
        </p:txBody>
      </p:sp>
      <p:pic>
        <p:nvPicPr>
          <p:cNvPr id="11" name="Image 3" descr="preencoded.png"/>
          <p:cNvPicPr>
            <a:picLocks noChangeAspect="1"/>
          </p:cNvPicPr>
          <p:nvPr/>
        </p:nvPicPr>
        <p:blipFill>
          <a:blip r:embed="rId6"/>
          <a:stretch>
            <a:fillRect/>
          </a:stretch>
        </p:blipFill>
        <p:spPr>
          <a:xfrm>
            <a:off x="7500223" y="1889284"/>
            <a:ext cx="2787372" cy="1722715"/>
          </a:xfrm>
          <a:prstGeom prst="rect">
            <a:avLst/>
          </a:prstGeom>
        </p:spPr>
      </p:pic>
      <p:sp>
        <p:nvSpPr>
          <p:cNvPr id="12" name="Text 6"/>
          <p:cNvSpPr/>
          <p:nvPr/>
        </p:nvSpPr>
        <p:spPr>
          <a:xfrm>
            <a:off x="7500223" y="3920609"/>
            <a:ext cx="2787372" cy="350639"/>
          </a:xfrm>
          <a:prstGeom prst="rect">
            <a:avLst/>
          </a:prstGeom>
          <a:noFill/>
          <a:ln/>
        </p:spPr>
        <p:txBody>
          <a:bodyPr wrap="none" rtlCol="0" anchor="t"/>
          <a:lstStyle/>
          <a:p>
            <a:pPr marL="0" indent="0" algn="l">
              <a:lnSpc>
                <a:spcPts val="2761"/>
              </a:lnSpc>
              <a:buNone/>
            </a:pPr>
            <a:r>
              <a:rPr lang="en-US" sz="2209" dirty="0">
                <a:solidFill>
                  <a:srgbClr val="E2E6E9"/>
                </a:solidFill>
                <a:latin typeface="adonis-web" pitchFamily="34" charset="0"/>
                <a:ea typeface="adonis-web" pitchFamily="34" charset="-122"/>
                <a:cs typeface="adonis-web" pitchFamily="34" charset="-120"/>
              </a:rPr>
              <a:t>Vulnerability Scanning</a:t>
            </a:r>
            <a:endParaRPr lang="en-US" sz="2209" dirty="0"/>
          </a:p>
        </p:txBody>
      </p:sp>
      <p:sp>
        <p:nvSpPr>
          <p:cNvPr id="13" name="Text 7"/>
          <p:cNvSpPr/>
          <p:nvPr/>
        </p:nvSpPr>
        <p:spPr>
          <a:xfrm>
            <a:off x="7500223" y="4419362"/>
            <a:ext cx="2787372" cy="2370296"/>
          </a:xfrm>
          <a:prstGeom prst="rect">
            <a:avLst/>
          </a:prstGeom>
          <a:noFill/>
          <a:ln/>
        </p:spPr>
        <p:txBody>
          <a:bodyPr wrap="square" rtlCol="0" anchor="t"/>
          <a:lstStyle/>
          <a:p>
            <a:pPr marL="0" indent="0" algn="l">
              <a:lnSpc>
                <a:spcPts val="3110"/>
              </a:lnSpc>
              <a:buNone/>
            </a:pPr>
            <a:r>
              <a:rPr lang="en-US" sz="1944" dirty="0">
                <a:solidFill>
                  <a:srgbClr val="E2E6E9"/>
                </a:solidFill>
                <a:latin typeface="adonis-web" pitchFamily="34" charset="0"/>
                <a:ea typeface="adonis-web" pitchFamily="34" charset="-122"/>
                <a:cs typeface="adonis-web" pitchFamily="34" charset="-120"/>
              </a:rPr>
              <a:t>Regularly scan your serverless functions and dependencies for known vulnerabilities to quickly identify and address potential security risks.</a:t>
            </a:r>
            <a:endParaRPr lang="en-US" sz="1944" dirty="0"/>
          </a:p>
        </p:txBody>
      </p:sp>
      <p:pic>
        <p:nvPicPr>
          <p:cNvPr id="14" name="Image 4" descr="preencoded.png"/>
          <p:cNvPicPr>
            <a:picLocks noChangeAspect="1"/>
          </p:cNvPicPr>
          <p:nvPr/>
        </p:nvPicPr>
        <p:blipFill>
          <a:blip r:embed="rId7"/>
          <a:stretch>
            <a:fillRect/>
          </a:stretch>
        </p:blipFill>
        <p:spPr>
          <a:xfrm>
            <a:off x="10657880" y="1889284"/>
            <a:ext cx="2787372" cy="1722715"/>
          </a:xfrm>
          <a:prstGeom prst="rect">
            <a:avLst/>
          </a:prstGeom>
        </p:spPr>
      </p:pic>
      <p:sp>
        <p:nvSpPr>
          <p:cNvPr id="15" name="Text 8"/>
          <p:cNvSpPr/>
          <p:nvPr/>
        </p:nvSpPr>
        <p:spPr>
          <a:xfrm>
            <a:off x="10657880" y="3920609"/>
            <a:ext cx="2787372" cy="701278"/>
          </a:xfrm>
          <a:prstGeom prst="rect">
            <a:avLst/>
          </a:prstGeom>
          <a:noFill/>
          <a:ln/>
        </p:spPr>
        <p:txBody>
          <a:bodyPr wrap="square" rtlCol="0" anchor="t"/>
          <a:lstStyle/>
          <a:p>
            <a:pPr marL="0" indent="0" algn="l">
              <a:lnSpc>
                <a:spcPts val="2761"/>
              </a:lnSpc>
              <a:buNone/>
            </a:pPr>
            <a:r>
              <a:rPr lang="en-US" sz="2209" dirty="0">
                <a:solidFill>
                  <a:srgbClr val="E2E6E9"/>
                </a:solidFill>
                <a:latin typeface="adonis-web" pitchFamily="34" charset="0"/>
                <a:ea typeface="adonis-web" pitchFamily="34" charset="-122"/>
                <a:cs typeface="adonis-web" pitchFamily="34" charset="-120"/>
              </a:rPr>
              <a:t>Logging and Monitoring</a:t>
            </a:r>
            <a:endParaRPr lang="en-US" sz="2209" dirty="0"/>
          </a:p>
        </p:txBody>
      </p:sp>
      <p:sp>
        <p:nvSpPr>
          <p:cNvPr id="16" name="Text 9"/>
          <p:cNvSpPr/>
          <p:nvPr/>
        </p:nvSpPr>
        <p:spPr>
          <a:xfrm>
            <a:off x="10657880" y="4770001"/>
            <a:ext cx="2787372" cy="2765346"/>
          </a:xfrm>
          <a:prstGeom prst="rect">
            <a:avLst/>
          </a:prstGeom>
          <a:noFill/>
          <a:ln/>
        </p:spPr>
        <p:txBody>
          <a:bodyPr wrap="square" rtlCol="0" anchor="t"/>
          <a:lstStyle/>
          <a:p>
            <a:pPr marL="0" indent="0" algn="l">
              <a:lnSpc>
                <a:spcPts val="3110"/>
              </a:lnSpc>
              <a:buNone/>
            </a:pPr>
            <a:r>
              <a:rPr lang="en-US" sz="1944" dirty="0">
                <a:solidFill>
                  <a:srgbClr val="E2E6E9"/>
                </a:solidFill>
                <a:latin typeface="adonis-web" pitchFamily="34" charset="0"/>
                <a:ea typeface="adonis-web" pitchFamily="34" charset="-122"/>
                <a:cs typeface="adonis-web" pitchFamily="34" charset="-120"/>
              </a:rPr>
              <a:t>Leverage comprehensive logging and monitoring solutions to detect and respond to suspicious activities, security incidents, and compliance issues.</a:t>
            </a:r>
            <a:endParaRPr lang="en-US" sz="1944"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9151A">
              <a:alpha val="75000"/>
            </a:srgbClr>
          </a:solidFill>
          <a:ln/>
        </p:spPr>
      </p:sp>
      <p:sp>
        <p:nvSpPr>
          <p:cNvPr id="4" name="Text 1"/>
          <p:cNvSpPr/>
          <p:nvPr/>
        </p:nvSpPr>
        <p:spPr>
          <a:xfrm>
            <a:off x="1345406" y="661154"/>
            <a:ext cx="8466773" cy="682943"/>
          </a:xfrm>
          <a:prstGeom prst="rect">
            <a:avLst/>
          </a:prstGeom>
          <a:noFill/>
          <a:ln/>
        </p:spPr>
        <p:txBody>
          <a:bodyPr wrap="none" rtlCol="0" anchor="t"/>
          <a:lstStyle/>
          <a:p>
            <a:pPr marL="0" indent="0">
              <a:lnSpc>
                <a:spcPts val="5378"/>
              </a:lnSpc>
              <a:buNone/>
            </a:pPr>
            <a:r>
              <a:rPr lang="en-US" sz="4303" dirty="0">
                <a:solidFill>
                  <a:srgbClr val="F5F0F0"/>
                </a:solidFill>
                <a:latin typeface="adonis-web" pitchFamily="34" charset="0"/>
                <a:ea typeface="adonis-web" pitchFamily="34" charset="-122"/>
                <a:cs typeface="adonis-web" pitchFamily="34" charset="-120"/>
              </a:rPr>
              <a:t>Serverless Scalability and Availability</a:t>
            </a:r>
            <a:endParaRPr lang="en-US" sz="4303" dirty="0"/>
          </a:p>
        </p:txBody>
      </p:sp>
      <p:sp>
        <p:nvSpPr>
          <p:cNvPr id="5" name="Text 2"/>
          <p:cNvSpPr/>
          <p:nvPr/>
        </p:nvSpPr>
        <p:spPr>
          <a:xfrm>
            <a:off x="1345406" y="1921073"/>
            <a:ext cx="5676543" cy="1153716"/>
          </a:xfrm>
          <a:prstGeom prst="rect">
            <a:avLst/>
          </a:prstGeom>
          <a:noFill/>
          <a:ln/>
        </p:spPr>
        <p:txBody>
          <a:bodyPr wrap="square" rtlCol="0" anchor="t"/>
          <a:lstStyle/>
          <a:p>
            <a:pPr marL="0" indent="0">
              <a:lnSpc>
                <a:spcPts val="3029"/>
              </a:lnSpc>
              <a:buNone/>
            </a:pPr>
            <a:r>
              <a:rPr lang="en-US" sz="1893" dirty="0">
                <a:solidFill>
                  <a:srgbClr val="E2E6E9"/>
                </a:solidFill>
                <a:latin typeface="adonis-web" pitchFamily="34" charset="0"/>
                <a:ea typeface="adonis-web" pitchFamily="34" charset="-122"/>
                <a:cs typeface="adonis-web" pitchFamily="34" charset="-120"/>
              </a:rPr>
              <a:t>Serverless architectures inherently provide exceptional scalability and availability to handle fluctuating user demands and traffic spikes without manual intervention.</a:t>
            </a:r>
            <a:endParaRPr lang="en-US" sz="1893" dirty="0"/>
          </a:p>
        </p:txBody>
      </p:sp>
      <p:sp>
        <p:nvSpPr>
          <p:cNvPr id="6" name="Text 3"/>
          <p:cNvSpPr/>
          <p:nvPr/>
        </p:nvSpPr>
        <p:spPr>
          <a:xfrm>
            <a:off x="1345406" y="3291126"/>
            <a:ext cx="5676543" cy="1922859"/>
          </a:xfrm>
          <a:prstGeom prst="rect">
            <a:avLst/>
          </a:prstGeom>
          <a:noFill/>
          <a:ln/>
        </p:spPr>
        <p:txBody>
          <a:bodyPr wrap="square" rtlCol="0" anchor="t"/>
          <a:lstStyle/>
          <a:p>
            <a:pPr marL="0" indent="0">
              <a:lnSpc>
                <a:spcPts val="3029"/>
              </a:lnSpc>
              <a:buNone/>
            </a:pPr>
            <a:r>
              <a:rPr lang="en-US" sz="1893" dirty="0">
                <a:solidFill>
                  <a:srgbClr val="E2E6E9"/>
                </a:solidFill>
                <a:latin typeface="adonis-web" pitchFamily="34" charset="0"/>
                <a:ea typeface="adonis-web" pitchFamily="34" charset="-122"/>
                <a:cs typeface="adonis-web" pitchFamily="34" charset="-120"/>
              </a:rPr>
              <a:t>Serverless functions automatically scale up or down based on the incoming event load, ensuring your application can handle increased workloads seamlessly. This elasticity allows you to avoid over-provisioning resources during low usage periods.</a:t>
            </a:r>
            <a:endParaRPr lang="en-US" sz="1893" dirty="0"/>
          </a:p>
        </p:txBody>
      </p:sp>
      <p:sp>
        <p:nvSpPr>
          <p:cNvPr id="7" name="Text 4"/>
          <p:cNvSpPr/>
          <p:nvPr/>
        </p:nvSpPr>
        <p:spPr>
          <a:xfrm>
            <a:off x="1345406" y="5430322"/>
            <a:ext cx="5676543" cy="1922859"/>
          </a:xfrm>
          <a:prstGeom prst="rect">
            <a:avLst/>
          </a:prstGeom>
          <a:noFill/>
          <a:ln/>
        </p:spPr>
        <p:txBody>
          <a:bodyPr wrap="square" rtlCol="0" anchor="t"/>
          <a:lstStyle/>
          <a:p>
            <a:pPr marL="0" indent="0">
              <a:lnSpc>
                <a:spcPts val="3029"/>
              </a:lnSpc>
              <a:buNone/>
            </a:pPr>
            <a:r>
              <a:rPr lang="en-US" sz="1893" dirty="0">
                <a:solidFill>
                  <a:srgbClr val="E2E6E9"/>
                </a:solidFill>
                <a:latin typeface="adonis-web" pitchFamily="34" charset="0"/>
                <a:ea typeface="adonis-web" pitchFamily="34" charset="-122"/>
                <a:cs typeface="adonis-web" pitchFamily="34" charset="-120"/>
              </a:rPr>
              <a:t>Serverless platforms also offer built-in high availability features, such as automatic replication and failover, ensuring your application remains accessible and responsive even in the face of infrastructure failures or regional outages.</a:t>
            </a:r>
            <a:endParaRPr lang="en-US" sz="1893" dirty="0"/>
          </a:p>
        </p:txBody>
      </p:sp>
      <p:pic>
        <p:nvPicPr>
          <p:cNvPr id="8" name="Image 1" descr="preencoded.png"/>
          <p:cNvPicPr>
            <a:picLocks noChangeAspect="1"/>
          </p:cNvPicPr>
          <p:nvPr/>
        </p:nvPicPr>
        <p:blipFill>
          <a:blip r:embed="rId4"/>
          <a:stretch>
            <a:fillRect/>
          </a:stretch>
        </p:blipFill>
        <p:spPr>
          <a:xfrm>
            <a:off x="7616071" y="1975128"/>
            <a:ext cx="5676543" cy="3230523"/>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790694"/>
            <a:ext cx="9281636"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Serverless Cost Optimization Strategies</a:t>
            </a:r>
            <a:endParaRPr lang="en-US" sz="4418" dirty="0"/>
          </a:p>
        </p:txBody>
      </p:sp>
      <p:sp>
        <p:nvSpPr>
          <p:cNvPr id="5" name="Shape 2"/>
          <p:cNvSpPr/>
          <p:nvPr/>
        </p:nvSpPr>
        <p:spPr>
          <a:xfrm>
            <a:off x="1185029" y="1985843"/>
            <a:ext cx="6006703" cy="2603063"/>
          </a:xfrm>
          <a:prstGeom prst="roundRect">
            <a:avLst>
              <a:gd name="adj" fmla="val 4268"/>
            </a:avLst>
          </a:prstGeom>
          <a:solidFill>
            <a:srgbClr val="003180"/>
          </a:solidFill>
          <a:ln w="15240">
            <a:solidFill>
              <a:srgbClr val="194A99"/>
            </a:solidFill>
            <a:prstDash val="solid"/>
          </a:ln>
        </p:spPr>
      </p:sp>
      <p:sp>
        <p:nvSpPr>
          <p:cNvPr id="6" name="Text 3"/>
          <p:cNvSpPr/>
          <p:nvPr/>
        </p:nvSpPr>
        <p:spPr>
          <a:xfrm>
            <a:off x="1447086" y="2247900"/>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Right-size Functions</a:t>
            </a:r>
            <a:endParaRPr lang="en-US" sz="2209" dirty="0"/>
          </a:p>
        </p:txBody>
      </p:sp>
      <p:sp>
        <p:nvSpPr>
          <p:cNvPr id="7" name="Text 4"/>
          <p:cNvSpPr/>
          <p:nvPr/>
        </p:nvSpPr>
        <p:spPr>
          <a:xfrm>
            <a:off x="1447086" y="2746653"/>
            <a:ext cx="5482590"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Carefully configure the memory, CPU, and timeout settings of your serverless functions to match your workload requirements, avoiding over-provisioning and unnecessary costs.</a:t>
            </a:r>
            <a:endParaRPr lang="en-US" sz="1944" dirty="0"/>
          </a:p>
        </p:txBody>
      </p:sp>
      <p:sp>
        <p:nvSpPr>
          <p:cNvPr id="8" name="Shape 5"/>
          <p:cNvSpPr/>
          <p:nvPr/>
        </p:nvSpPr>
        <p:spPr>
          <a:xfrm>
            <a:off x="7438549" y="1985843"/>
            <a:ext cx="6006703" cy="2603063"/>
          </a:xfrm>
          <a:prstGeom prst="roundRect">
            <a:avLst>
              <a:gd name="adj" fmla="val 4268"/>
            </a:avLst>
          </a:prstGeom>
          <a:solidFill>
            <a:srgbClr val="003180"/>
          </a:solidFill>
          <a:ln w="15240">
            <a:solidFill>
              <a:srgbClr val="194A99"/>
            </a:solidFill>
            <a:prstDash val="solid"/>
          </a:ln>
        </p:spPr>
      </p:sp>
      <p:sp>
        <p:nvSpPr>
          <p:cNvPr id="9" name="Text 6"/>
          <p:cNvSpPr/>
          <p:nvPr/>
        </p:nvSpPr>
        <p:spPr>
          <a:xfrm>
            <a:off x="7700605" y="2247900"/>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Leverage Caching</a:t>
            </a:r>
            <a:endParaRPr lang="en-US" sz="2209" dirty="0"/>
          </a:p>
        </p:txBody>
      </p:sp>
      <p:sp>
        <p:nvSpPr>
          <p:cNvPr id="10" name="Text 7"/>
          <p:cNvSpPr/>
          <p:nvPr/>
        </p:nvSpPr>
        <p:spPr>
          <a:xfrm>
            <a:off x="7700605" y="2746653"/>
            <a:ext cx="5482590"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Implement caching mechanisms to reduce the number of invocations and minimize the cost of frequently accessed data or compute-intensive operations.</a:t>
            </a:r>
            <a:endParaRPr lang="en-US" sz="1944" dirty="0"/>
          </a:p>
        </p:txBody>
      </p:sp>
      <p:sp>
        <p:nvSpPr>
          <p:cNvPr id="11" name="Shape 8"/>
          <p:cNvSpPr/>
          <p:nvPr/>
        </p:nvSpPr>
        <p:spPr>
          <a:xfrm>
            <a:off x="1185029" y="4835723"/>
            <a:ext cx="6006703" cy="2603063"/>
          </a:xfrm>
          <a:prstGeom prst="roundRect">
            <a:avLst>
              <a:gd name="adj" fmla="val 4268"/>
            </a:avLst>
          </a:prstGeom>
          <a:solidFill>
            <a:srgbClr val="003180"/>
          </a:solidFill>
          <a:ln w="15240">
            <a:solidFill>
              <a:srgbClr val="194A99"/>
            </a:solidFill>
            <a:prstDash val="solid"/>
          </a:ln>
        </p:spPr>
      </p:sp>
      <p:sp>
        <p:nvSpPr>
          <p:cNvPr id="12" name="Text 9"/>
          <p:cNvSpPr/>
          <p:nvPr/>
        </p:nvSpPr>
        <p:spPr>
          <a:xfrm>
            <a:off x="1447086" y="5097780"/>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Optimize Data Storage</a:t>
            </a:r>
            <a:endParaRPr lang="en-US" sz="2209" dirty="0"/>
          </a:p>
        </p:txBody>
      </p:sp>
      <p:sp>
        <p:nvSpPr>
          <p:cNvPr id="13" name="Text 10"/>
          <p:cNvSpPr/>
          <p:nvPr/>
        </p:nvSpPr>
        <p:spPr>
          <a:xfrm>
            <a:off x="1447086" y="5596533"/>
            <a:ext cx="5482590"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Choose the most cost-effective serverless data storage solutions, such as DynamoDB or Firestore, and use appropriate data modeling to minimize read/write operations.</a:t>
            </a:r>
            <a:endParaRPr lang="en-US" sz="1944" dirty="0"/>
          </a:p>
        </p:txBody>
      </p:sp>
      <p:sp>
        <p:nvSpPr>
          <p:cNvPr id="14" name="Shape 11"/>
          <p:cNvSpPr/>
          <p:nvPr/>
        </p:nvSpPr>
        <p:spPr>
          <a:xfrm>
            <a:off x="7438549" y="4835723"/>
            <a:ext cx="6006703" cy="2603063"/>
          </a:xfrm>
          <a:prstGeom prst="roundRect">
            <a:avLst>
              <a:gd name="adj" fmla="val 4268"/>
            </a:avLst>
          </a:prstGeom>
          <a:solidFill>
            <a:srgbClr val="003180"/>
          </a:solidFill>
          <a:ln w="15240">
            <a:solidFill>
              <a:srgbClr val="194A99"/>
            </a:solidFill>
            <a:prstDash val="solid"/>
          </a:ln>
        </p:spPr>
      </p:sp>
      <p:sp>
        <p:nvSpPr>
          <p:cNvPr id="15" name="Text 12"/>
          <p:cNvSpPr/>
          <p:nvPr/>
        </p:nvSpPr>
        <p:spPr>
          <a:xfrm>
            <a:off x="7700605" y="5097780"/>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Implement Autoscaling</a:t>
            </a:r>
            <a:endParaRPr lang="en-US" sz="2209" dirty="0"/>
          </a:p>
        </p:txBody>
      </p:sp>
      <p:sp>
        <p:nvSpPr>
          <p:cNvPr id="16" name="Text 13"/>
          <p:cNvSpPr/>
          <p:nvPr/>
        </p:nvSpPr>
        <p:spPr>
          <a:xfrm>
            <a:off x="7700605" y="5596533"/>
            <a:ext cx="5482590"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Configure your serverless functions to automatically scale up and down based on demand, ensuring you only pay for the resources you need.</a:t>
            </a:r>
            <a:endParaRPr lang="en-US" sz="1944"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9151A">
              <a:alpha val="75000"/>
            </a:srgbClr>
          </a:solidFill>
          <a:ln/>
        </p:spPr>
      </p:sp>
      <p:sp>
        <p:nvSpPr>
          <p:cNvPr id="4" name="Text 1"/>
          <p:cNvSpPr/>
          <p:nvPr/>
        </p:nvSpPr>
        <p:spPr>
          <a:xfrm>
            <a:off x="2579489" y="524470"/>
            <a:ext cx="7957066" cy="541853"/>
          </a:xfrm>
          <a:prstGeom prst="rect">
            <a:avLst/>
          </a:prstGeom>
          <a:noFill/>
          <a:ln/>
        </p:spPr>
        <p:txBody>
          <a:bodyPr wrap="none" rtlCol="0" anchor="t"/>
          <a:lstStyle/>
          <a:p>
            <a:pPr marL="0" indent="0">
              <a:lnSpc>
                <a:spcPts val="4266"/>
              </a:lnSpc>
              <a:buNone/>
            </a:pPr>
            <a:r>
              <a:rPr lang="en-US" sz="3413" dirty="0">
                <a:solidFill>
                  <a:srgbClr val="F5F0F0"/>
                </a:solidFill>
                <a:latin typeface="adonis-web" pitchFamily="34" charset="0"/>
                <a:ea typeface="adonis-web" pitchFamily="34" charset="-122"/>
                <a:cs typeface="adonis-web" pitchFamily="34" charset="-120"/>
              </a:rPr>
              <a:t>Serverless Deployment and CI/CD Pipelines</a:t>
            </a:r>
            <a:endParaRPr lang="en-US" sz="3413" dirty="0"/>
          </a:p>
        </p:txBody>
      </p:sp>
      <p:pic>
        <p:nvPicPr>
          <p:cNvPr id="5" name="Image 1" descr="preencoded.png"/>
          <p:cNvPicPr>
            <a:picLocks noChangeAspect="1"/>
          </p:cNvPicPr>
          <p:nvPr/>
        </p:nvPicPr>
        <p:blipFill>
          <a:blip r:embed="rId4"/>
          <a:stretch>
            <a:fillRect/>
          </a:stretch>
        </p:blipFill>
        <p:spPr>
          <a:xfrm>
            <a:off x="2579489" y="1447681"/>
            <a:ext cx="953572" cy="1525786"/>
          </a:xfrm>
          <a:prstGeom prst="rect">
            <a:avLst/>
          </a:prstGeom>
        </p:spPr>
      </p:pic>
      <p:sp>
        <p:nvSpPr>
          <p:cNvPr id="6" name="Text 2"/>
          <p:cNvSpPr/>
          <p:nvPr/>
        </p:nvSpPr>
        <p:spPr>
          <a:xfrm>
            <a:off x="3819049" y="1638300"/>
            <a:ext cx="2167295" cy="270867"/>
          </a:xfrm>
          <a:prstGeom prst="rect">
            <a:avLst/>
          </a:prstGeom>
          <a:noFill/>
          <a:ln/>
        </p:spPr>
        <p:txBody>
          <a:bodyPr wrap="none" rtlCol="0" anchor="t"/>
          <a:lstStyle/>
          <a:p>
            <a:pPr marL="0" indent="0" algn="l">
              <a:lnSpc>
                <a:spcPts val="2133"/>
              </a:lnSpc>
              <a:buNone/>
            </a:pPr>
            <a:r>
              <a:rPr lang="en-US" sz="1707" dirty="0">
                <a:solidFill>
                  <a:srgbClr val="E2E6E9"/>
                </a:solidFill>
                <a:latin typeface="adonis-web" pitchFamily="34" charset="0"/>
                <a:ea typeface="adonis-web" pitchFamily="34" charset="-122"/>
                <a:cs typeface="adonis-web" pitchFamily="34" charset="-120"/>
              </a:rPr>
              <a:t>CI/CD Automation</a:t>
            </a:r>
            <a:endParaRPr lang="en-US" sz="1707" dirty="0"/>
          </a:p>
        </p:txBody>
      </p:sp>
      <p:sp>
        <p:nvSpPr>
          <p:cNvPr id="7" name="Text 3"/>
          <p:cNvSpPr/>
          <p:nvPr/>
        </p:nvSpPr>
        <p:spPr>
          <a:xfrm>
            <a:off x="3819049" y="2023586"/>
            <a:ext cx="8231862" cy="610314"/>
          </a:xfrm>
          <a:prstGeom prst="rect">
            <a:avLst/>
          </a:prstGeom>
          <a:noFill/>
          <a:ln/>
        </p:spPr>
        <p:txBody>
          <a:bodyPr wrap="square" rtlCol="0" anchor="t"/>
          <a:lstStyle/>
          <a:p>
            <a:pPr marL="0" indent="0" algn="l">
              <a:lnSpc>
                <a:spcPts val="2403"/>
              </a:lnSpc>
              <a:buNone/>
            </a:pPr>
            <a:r>
              <a:rPr lang="en-US" sz="1502" dirty="0">
                <a:solidFill>
                  <a:srgbClr val="E2E6E9"/>
                </a:solidFill>
                <a:latin typeface="adonis-web" pitchFamily="34" charset="0"/>
                <a:ea typeface="adonis-web" pitchFamily="34" charset="-122"/>
                <a:cs typeface="adonis-web" pitchFamily="34" charset="-120"/>
              </a:rPr>
              <a:t>Leverage serverless CI/CD tools like AWS CodePipeline and Azure DevOps to automate your build, test, and deployment processes, ensuring consistent and reliable releases.</a:t>
            </a:r>
            <a:endParaRPr lang="en-US" sz="1502" dirty="0"/>
          </a:p>
        </p:txBody>
      </p:sp>
      <p:pic>
        <p:nvPicPr>
          <p:cNvPr id="8" name="Image 2" descr="preencoded.png"/>
          <p:cNvPicPr>
            <a:picLocks noChangeAspect="1"/>
          </p:cNvPicPr>
          <p:nvPr/>
        </p:nvPicPr>
        <p:blipFill>
          <a:blip r:embed="rId5"/>
          <a:stretch>
            <a:fillRect/>
          </a:stretch>
        </p:blipFill>
        <p:spPr>
          <a:xfrm>
            <a:off x="2579489" y="2973467"/>
            <a:ext cx="953572" cy="1681996"/>
          </a:xfrm>
          <a:prstGeom prst="rect">
            <a:avLst/>
          </a:prstGeom>
        </p:spPr>
      </p:pic>
      <p:sp>
        <p:nvSpPr>
          <p:cNvPr id="9" name="Text 4"/>
          <p:cNvSpPr/>
          <p:nvPr/>
        </p:nvSpPr>
        <p:spPr>
          <a:xfrm>
            <a:off x="3819049" y="3164086"/>
            <a:ext cx="2167295" cy="270867"/>
          </a:xfrm>
          <a:prstGeom prst="rect">
            <a:avLst/>
          </a:prstGeom>
          <a:noFill/>
          <a:ln/>
        </p:spPr>
        <p:txBody>
          <a:bodyPr wrap="none" rtlCol="0" anchor="t"/>
          <a:lstStyle/>
          <a:p>
            <a:pPr marL="0" indent="0" algn="l">
              <a:lnSpc>
                <a:spcPts val="2133"/>
              </a:lnSpc>
              <a:buNone/>
            </a:pPr>
            <a:r>
              <a:rPr lang="en-US" sz="1707" dirty="0">
                <a:solidFill>
                  <a:srgbClr val="E2E6E9"/>
                </a:solidFill>
                <a:latin typeface="adonis-web" pitchFamily="34" charset="0"/>
                <a:ea typeface="adonis-web" pitchFamily="34" charset="-122"/>
                <a:cs typeface="adonis-web" pitchFamily="34" charset="-120"/>
              </a:rPr>
              <a:t>Infrastructure as Code</a:t>
            </a:r>
            <a:endParaRPr lang="en-US" sz="1707" dirty="0"/>
          </a:p>
        </p:txBody>
      </p:sp>
      <p:sp>
        <p:nvSpPr>
          <p:cNvPr id="10" name="Text 5"/>
          <p:cNvSpPr/>
          <p:nvPr/>
        </p:nvSpPr>
        <p:spPr>
          <a:xfrm>
            <a:off x="3819049" y="3549372"/>
            <a:ext cx="8231862" cy="915472"/>
          </a:xfrm>
          <a:prstGeom prst="rect">
            <a:avLst/>
          </a:prstGeom>
          <a:noFill/>
          <a:ln/>
        </p:spPr>
        <p:txBody>
          <a:bodyPr wrap="square" rtlCol="0" anchor="t"/>
          <a:lstStyle/>
          <a:p>
            <a:pPr marL="0" indent="0" algn="l">
              <a:lnSpc>
                <a:spcPts val="2403"/>
              </a:lnSpc>
              <a:buNone/>
            </a:pPr>
            <a:r>
              <a:rPr lang="en-US" sz="1502" dirty="0">
                <a:solidFill>
                  <a:srgbClr val="E2E6E9"/>
                </a:solidFill>
                <a:latin typeface="adonis-web" pitchFamily="34" charset="0"/>
                <a:ea typeface="adonis-web" pitchFamily="34" charset="-122"/>
                <a:cs typeface="adonis-web" pitchFamily="34" charset="-120"/>
              </a:rPr>
              <a:t>Define your serverless infrastructure, including functions, databases, and storage, using Infrastructure as Code (IaC) tools like AWS CloudFormation and Terraform. This enables version control, collaboration, and seamless deployments.</a:t>
            </a:r>
            <a:endParaRPr lang="en-US" sz="1502" dirty="0"/>
          </a:p>
        </p:txBody>
      </p:sp>
      <p:pic>
        <p:nvPicPr>
          <p:cNvPr id="11" name="Image 3" descr="preencoded.png"/>
          <p:cNvPicPr>
            <a:picLocks noChangeAspect="1"/>
          </p:cNvPicPr>
          <p:nvPr/>
        </p:nvPicPr>
        <p:blipFill>
          <a:blip r:embed="rId6"/>
          <a:stretch>
            <a:fillRect/>
          </a:stretch>
        </p:blipFill>
        <p:spPr>
          <a:xfrm>
            <a:off x="2579489" y="4655463"/>
            <a:ext cx="953572" cy="1525786"/>
          </a:xfrm>
          <a:prstGeom prst="rect">
            <a:avLst/>
          </a:prstGeom>
        </p:spPr>
      </p:pic>
      <p:sp>
        <p:nvSpPr>
          <p:cNvPr id="12" name="Text 6"/>
          <p:cNvSpPr/>
          <p:nvPr/>
        </p:nvSpPr>
        <p:spPr>
          <a:xfrm>
            <a:off x="3819049" y="4846082"/>
            <a:ext cx="2202299" cy="270867"/>
          </a:xfrm>
          <a:prstGeom prst="rect">
            <a:avLst/>
          </a:prstGeom>
          <a:noFill/>
          <a:ln/>
        </p:spPr>
        <p:txBody>
          <a:bodyPr wrap="none" rtlCol="0" anchor="t"/>
          <a:lstStyle/>
          <a:p>
            <a:pPr marL="0" indent="0" algn="l">
              <a:lnSpc>
                <a:spcPts val="2133"/>
              </a:lnSpc>
              <a:buNone/>
            </a:pPr>
            <a:r>
              <a:rPr lang="en-US" sz="1707" dirty="0">
                <a:solidFill>
                  <a:srgbClr val="E2E6E9"/>
                </a:solidFill>
                <a:latin typeface="adonis-web" pitchFamily="34" charset="0"/>
                <a:ea typeface="adonis-web" pitchFamily="34" charset="-122"/>
                <a:cs typeface="adonis-web" pitchFamily="34" charset="-120"/>
              </a:rPr>
              <a:t>Continuous Deployment</a:t>
            </a:r>
            <a:endParaRPr lang="en-US" sz="1707" dirty="0"/>
          </a:p>
        </p:txBody>
      </p:sp>
      <p:sp>
        <p:nvSpPr>
          <p:cNvPr id="13" name="Text 7"/>
          <p:cNvSpPr/>
          <p:nvPr/>
        </p:nvSpPr>
        <p:spPr>
          <a:xfrm>
            <a:off x="3819049" y="5231368"/>
            <a:ext cx="8231862" cy="610314"/>
          </a:xfrm>
          <a:prstGeom prst="rect">
            <a:avLst/>
          </a:prstGeom>
          <a:noFill/>
          <a:ln/>
        </p:spPr>
        <p:txBody>
          <a:bodyPr wrap="square" rtlCol="0" anchor="t"/>
          <a:lstStyle/>
          <a:p>
            <a:pPr marL="0" indent="0" algn="l">
              <a:lnSpc>
                <a:spcPts val="2403"/>
              </a:lnSpc>
              <a:buNone/>
            </a:pPr>
            <a:r>
              <a:rPr lang="en-US" sz="1502" dirty="0">
                <a:solidFill>
                  <a:srgbClr val="E2E6E9"/>
                </a:solidFill>
                <a:latin typeface="adonis-web" pitchFamily="34" charset="0"/>
                <a:ea typeface="adonis-web" pitchFamily="34" charset="-122"/>
                <a:cs typeface="adonis-web" pitchFamily="34" charset="-120"/>
              </a:rPr>
              <a:t>Configure your CI/CD pipeline to automatically deploy updates to your serverless functions and resources, minimizing manual intervention and accelerating the delivery of new features and bug fixes.</a:t>
            </a:r>
            <a:endParaRPr lang="en-US" sz="1502" dirty="0"/>
          </a:p>
        </p:txBody>
      </p:sp>
      <p:pic>
        <p:nvPicPr>
          <p:cNvPr id="14" name="Image 4" descr="preencoded.png"/>
          <p:cNvPicPr>
            <a:picLocks noChangeAspect="1"/>
          </p:cNvPicPr>
          <p:nvPr/>
        </p:nvPicPr>
        <p:blipFill>
          <a:blip r:embed="rId7"/>
          <a:stretch>
            <a:fillRect/>
          </a:stretch>
        </p:blipFill>
        <p:spPr>
          <a:xfrm>
            <a:off x="2579489" y="6181249"/>
            <a:ext cx="953572" cy="1525786"/>
          </a:xfrm>
          <a:prstGeom prst="rect">
            <a:avLst/>
          </a:prstGeom>
        </p:spPr>
      </p:pic>
      <p:sp>
        <p:nvSpPr>
          <p:cNvPr id="15" name="Text 8"/>
          <p:cNvSpPr/>
          <p:nvPr/>
        </p:nvSpPr>
        <p:spPr>
          <a:xfrm>
            <a:off x="3819049" y="6371868"/>
            <a:ext cx="2167295" cy="270867"/>
          </a:xfrm>
          <a:prstGeom prst="rect">
            <a:avLst/>
          </a:prstGeom>
          <a:noFill/>
          <a:ln/>
        </p:spPr>
        <p:txBody>
          <a:bodyPr wrap="none" rtlCol="0" anchor="t"/>
          <a:lstStyle/>
          <a:p>
            <a:pPr marL="0" indent="0" algn="l">
              <a:lnSpc>
                <a:spcPts val="2133"/>
              </a:lnSpc>
              <a:buNone/>
            </a:pPr>
            <a:r>
              <a:rPr lang="en-US" sz="1707" dirty="0">
                <a:solidFill>
                  <a:srgbClr val="E2E6E9"/>
                </a:solidFill>
                <a:latin typeface="adonis-web" pitchFamily="34" charset="0"/>
                <a:ea typeface="adonis-web" pitchFamily="34" charset="-122"/>
                <a:cs typeface="adonis-web" pitchFamily="34" charset="-120"/>
              </a:rPr>
              <a:t>Canary Deployments</a:t>
            </a:r>
            <a:endParaRPr lang="en-US" sz="1707" dirty="0"/>
          </a:p>
        </p:txBody>
      </p:sp>
      <p:sp>
        <p:nvSpPr>
          <p:cNvPr id="16" name="Text 9"/>
          <p:cNvSpPr/>
          <p:nvPr/>
        </p:nvSpPr>
        <p:spPr>
          <a:xfrm>
            <a:off x="3819049" y="6757154"/>
            <a:ext cx="8231862" cy="610314"/>
          </a:xfrm>
          <a:prstGeom prst="rect">
            <a:avLst/>
          </a:prstGeom>
          <a:noFill/>
          <a:ln/>
        </p:spPr>
        <p:txBody>
          <a:bodyPr wrap="square" rtlCol="0" anchor="t"/>
          <a:lstStyle/>
          <a:p>
            <a:pPr marL="0" indent="0" algn="l">
              <a:lnSpc>
                <a:spcPts val="2403"/>
              </a:lnSpc>
              <a:buNone/>
            </a:pPr>
            <a:r>
              <a:rPr lang="en-US" sz="1502" dirty="0">
                <a:solidFill>
                  <a:srgbClr val="E2E6E9"/>
                </a:solidFill>
                <a:latin typeface="adonis-web" pitchFamily="34" charset="0"/>
                <a:ea typeface="adonis-web" pitchFamily="34" charset="-122"/>
                <a:cs typeface="adonis-web" pitchFamily="34" charset="-120"/>
              </a:rPr>
              <a:t>Implement canary deployments to gradually roll out changes to a subset of your user base, allowing you to test and monitor the impact before a full production release.</a:t>
            </a:r>
            <a:endParaRPr lang="en-US" sz="1502"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922</Words>
  <Application>Microsoft Office PowerPoint</Application>
  <PresentationFormat>Custom</PresentationFormat>
  <Paragraphs>64</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WELCOME</cp:lastModifiedBy>
  <cp:revision>2</cp:revision>
  <dcterms:created xsi:type="dcterms:W3CDTF">2024-06-27T03:17:18Z</dcterms:created>
  <dcterms:modified xsi:type="dcterms:W3CDTF">2024-06-27T03:38:37Z</dcterms:modified>
</cp:coreProperties>
</file>